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81" r:id="rId2"/>
    <p:sldId id="268" r:id="rId3"/>
    <p:sldId id="269" r:id="rId4"/>
    <p:sldId id="270" r:id="rId5"/>
    <p:sldId id="271" r:id="rId6"/>
    <p:sldId id="272" r:id="rId7"/>
    <p:sldId id="256" r:id="rId8"/>
    <p:sldId id="257" r:id="rId9"/>
    <p:sldId id="258" r:id="rId10"/>
    <p:sldId id="260" r:id="rId11"/>
    <p:sldId id="259" r:id="rId12"/>
    <p:sldId id="261" r:id="rId13"/>
    <p:sldId id="262" r:id="rId14"/>
    <p:sldId id="263" r:id="rId15"/>
    <p:sldId id="265" r:id="rId16"/>
    <p:sldId id="264" r:id="rId17"/>
    <p:sldId id="266" r:id="rId18"/>
    <p:sldId id="267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notesMaster" Target="notesMasters/notesMaster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B5A043-7382-AC40-B17F-11A9E732CA66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4B252-82AB-9245-9D84-BEAA201A3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676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ACE53-9B28-4F30-BE1F-3A4522A08D16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1703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C71-451D-0E1B-5E87-AE027F7A8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E65A7-D95E-3B69-4705-46C636389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9030D-9DC5-6F77-0AFF-0620386DA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938F6-B2FB-B36F-10F5-8C59850D1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121D1-0534-5396-4770-CB497796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654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89C5-D90C-6121-D79F-159C5C618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D6CE3-C7A5-3946-C27D-F604E3816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10BD0-EDD0-2936-E08A-8B0B0A79E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461B9-133D-DA89-421D-A50BC7D5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C3E68-910D-46C2-AC1B-6812BCB5C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691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4DE44E-432E-1F58-0C3F-3CEF5EA4B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0533B-117B-1EE0-EDCE-96BEF8C64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5D9CC-C7ED-527C-C6CB-29F930CD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C74DC-08E6-0871-F24B-7542467D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07761-1C09-3BA3-1E70-2449A7E8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55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7BBE-331B-4F96-8C06-A1285526A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41829-5427-D535-3978-CF25763B2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442D3-290D-42C0-59AE-5008A9B1F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0A98A-B77F-A741-4A07-27699F4DE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AC4BC-D06F-F5E8-3AC2-26F7D0F94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630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734AF-C7F4-C3C9-2D1E-BF4146B9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4E828-B24B-6D70-EF6E-BF6224D8C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360E4-4BAA-0A45-8F3A-DA9A854E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84565-C9DC-8F26-349F-05F4FB576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4094C-F5F7-FE28-644E-CD9965A2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0405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43073-0821-4B7C-050F-A2E119C7D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F40D3-6E66-9469-958F-FC7C3F1B7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2C495-ABFC-F002-DE35-95BA70E0AD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35939-3139-4AC5-7CC7-85D759882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9A2DA-1B87-AD2C-82BE-AC549CA0D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1F61F-49B3-FF6E-5408-372B589F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55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1B81-4029-56DF-015E-45ADBF7E4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1393A-909E-4EFA-8EE1-7A754226C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13FB40-5C5B-CF05-307F-19EAA6DF4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1B5A88-1B96-0B06-1172-607E4E98A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EE95CA-5D93-0313-8E42-8CCDB9E23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070F2C-90BE-DB02-1B1F-6EE064730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5BC93-2CEF-E91D-58D2-3C6ECD0F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9C0CD3-854E-3511-B557-788FCB1D1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90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3131-7889-1FB2-0D12-D2AFA397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54AB0D-5971-EA8A-1253-45A2BB8EC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327A48-F1FF-C983-4C23-7FCD88CE6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C3158-8F3C-E883-8DF5-1B17DC2D4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259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C816DA-D922-FEE5-3FD8-0F35C646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468713-1492-D718-E645-9C57B55E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70033-74AE-9792-8A6D-613426BA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572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D14B-8875-FCD4-E672-D6626BBA5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776A2-16D7-D39B-CAB7-EB42CE59D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C4E6C-8C19-3741-3AFA-8B82FE3CC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04906-468B-78DC-9EDD-29BF38CFD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AC148-EABA-41B9-2EBD-2BD7B766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C9DDA-D937-9446-DE94-20230C3F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99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B4C7-F69F-CFFA-A33F-D92F33550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826CAE-15B9-03AF-C142-AEBBB88382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910E1-7C2B-80E3-9B29-7BA50B561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AE798-E208-83BB-7BF4-58000B966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76DF7-07D9-F4F8-215E-6D696220A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7282B-56B5-2A06-3FA5-EA7A6BDC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511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ACB7E4-F5B4-DB6F-B074-E1409D94C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87057-A08E-6313-E2D3-3E7520FD9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8220-3599-BA77-CEE8-5CC8E17AE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D6E1F-76E5-40C6-9E6F-D215FB0C65EB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7DFE4-D65B-DCEA-EAA7-B32D04814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DB5A8-7877-B4B0-12ED-D51BA2FF8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060DE-8F77-4133-BBB9-C38865B37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997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2.jpeg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h0Bjh27i1lloxT9Ed-Y9yNvXed3KhbEz/view?usp=sharing" TargetMode="External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2L106/TI-Embedded-Processing/blob/main/SPI_BMP280/" TargetMode="External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6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oPDg7hd8mQyi-jHbifvkB72aJ3sEAxqL/view?usp=drive_link" TargetMode="External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2L106/TI-Embedded-Processing/blob/main/cp2102_8051/" TargetMode="Externa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Fw1ExKZlWjX4UmAFWkQHIaQUCQIeB23R" TargetMode="External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2L106/TI-Embedded-Processing/blob/main/pcToZync.c" TargetMode="External" /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xilinx.github.io/xup_embedded_system_design_flow/presentations.html" TargetMode="External" /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9g_A_HL4602ZP7045coCjJd3yxQTnCnr/view?usp=drive_link" TargetMode="External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6" Type="http://schemas.openxmlformats.org/officeDocument/2006/relationships/hyperlink" Target="https://github.com/22L106/TI-Embedded-Processing/tree/main/i2c-eeprom-8051" TargetMode="External" /><Relationship Id="rId5" Type="http://schemas.openxmlformats.org/officeDocument/2006/relationships/hyperlink" Target="https://ww1.microchip.com/downloads/en/DeviceDoc/Atmel-8787-SEEPROM-AT24C04C-08C-Datasheet.pdf" TargetMode="External" /><Relationship Id="rId4" Type="http://schemas.openxmlformats.org/officeDocument/2006/relationships/hyperlink" Target="https://www.nxp.com/docs/en/user-guide/UM10204.pdf" TargetMode="Externa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015A094-1044-7A74-F0A6-C8DAE2555E84}"/>
              </a:ext>
            </a:extLst>
          </p:cNvPr>
          <p:cNvSpPr/>
          <p:nvPr/>
        </p:nvSpPr>
        <p:spPr>
          <a:xfrm>
            <a:off x="2184429" y="1958470"/>
            <a:ext cx="78231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 panose="02020603050405020304" pitchFamily="18" charset="0"/>
              </a:rPr>
              <a:t>PSG – TI</a:t>
            </a:r>
          </a:p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 panose="02020603050405020304" pitchFamily="18" charset="0"/>
              </a:rPr>
              <a:t>EMBEDDED PROCESSING PROJECT</a:t>
            </a:r>
          </a:p>
          <a:p>
            <a:pPr algn="ctr"/>
            <a:endParaRPr lang="en-IN" sz="32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0F10A4D-EE45-573C-FC2B-4AB345E48B2A}"/>
              </a:ext>
            </a:extLst>
          </p:cNvPr>
          <p:cNvSpPr txBox="1">
            <a:spLocks/>
          </p:cNvSpPr>
          <p:nvPr/>
        </p:nvSpPr>
        <p:spPr>
          <a:xfrm>
            <a:off x="3755346" y="3093803"/>
            <a:ext cx="4321854" cy="111383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ECE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PSG COLLEGE OF TECHNOLOGY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COIMBATORE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EE695B-595C-B0A6-0445-E308F780CA75}"/>
              </a:ext>
            </a:extLst>
          </p:cNvPr>
          <p:cNvSpPr txBox="1"/>
          <p:nvPr/>
        </p:nvSpPr>
        <p:spPr>
          <a:xfrm>
            <a:off x="1167401" y="4555502"/>
            <a:ext cx="2847230" cy="136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Mentors:</a:t>
            </a:r>
          </a:p>
          <a:p>
            <a:pPr>
              <a:spcBef>
                <a:spcPct val="20000"/>
              </a:spcBef>
              <a:defRPr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Sivaraj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A.UMA</a:t>
            </a:r>
          </a:p>
          <a:p>
            <a:pPr>
              <a:spcBef>
                <a:spcPct val="20000"/>
              </a:spcBef>
              <a:defRPr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ECE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57CA80C-55C7-FCC2-4E80-A9B3A41C9EEC}"/>
              </a:ext>
            </a:extLst>
          </p:cNvPr>
          <p:cNvSpPr txBox="1">
            <a:spLocks/>
          </p:cNvSpPr>
          <p:nvPr/>
        </p:nvSpPr>
        <p:spPr>
          <a:xfrm>
            <a:off x="8177370" y="4555502"/>
            <a:ext cx="3660403" cy="1983410"/>
          </a:xfrm>
          <a:prstGeom prst="rect">
            <a:avLst/>
          </a:prstGeom>
        </p:spPr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Akshay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Muthu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Shankar G (22L106) </a:t>
            </a:r>
          </a:p>
          <a:p>
            <a:pPr>
              <a:spcBef>
                <a:spcPct val="20000"/>
              </a:spcBef>
              <a:defRPr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Darshana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(22L210) </a:t>
            </a:r>
          </a:p>
          <a:p>
            <a:pPr>
              <a:spcBef>
                <a:spcPct val="20000"/>
              </a:spcBef>
              <a:defRPr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Sakthi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Lakshmi S (22L263) </a:t>
            </a:r>
          </a:p>
          <a:p>
            <a:pPr>
              <a:spcBef>
                <a:spcPct val="20000"/>
              </a:spcBef>
              <a:defRPr/>
            </a:pP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Bhavaneeshwari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(24MV02) </a:t>
            </a:r>
          </a:p>
          <a:p>
            <a:pPr>
              <a:spcBef>
                <a:spcPct val="20000"/>
              </a:spcBef>
              <a:defRPr/>
            </a:pP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20000"/>
              </a:spcBef>
              <a:defRPr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C:\Users\keerthi\Desktop\psglogo.png">
            <a:extLst>
              <a:ext uri="{FF2B5EF4-FFF2-40B4-BE49-F238E27FC236}">
                <a16:creationId xmlns:a16="http://schemas.microsoft.com/office/drawing/2014/main" id="{BC13E7FC-FA42-58B2-62CF-B0605DD6671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901" y="217315"/>
            <a:ext cx="685800" cy="8839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831E7-9240-8F8B-380C-3878E283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BDFCB-2DB5-4754-B0A5-5BEFDFC768C7}" type="slidenum">
              <a:rPr lang="en-IN" smtClean="0"/>
              <a:pPr/>
              <a:t>1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08AF02-DB2F-1F7E-F5D3-F626131FA7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299" y="298935"/>
            <a:ext cx="2447891" cy="8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4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05693-485A-E7A2-5A35-F9E797C06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84CA13-7A8F-6BCB-A93D-61BD626388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511" b="37422"/>
          <a:stretch>
            <a:fillRect/>
          </a:stretch>
        </p:blipFill>
        <p:spPr>
          <a:xfrm rot="5400000">
            <a:off x="2816149" y="1749119"/>
            <a:ext cx="6248805" cy="348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92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7D0C-D4FA-61E0-8CFD-4C5BD09D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2ADF5-8743-7609-F7AB-9A300B335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hlinkClick r:id="rId2"/>
              </a:rPr>
              <a:t>https://drive.google.com/file/d/1h0Bjh27i1lloxT9Ed- Y9yNvXed3KhbEz/view?usp=sharing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553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D4551-5D68-02F6-1ECF-9E6005D85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D34B0-3FB7-9C06-CB5E-BB269EB4D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🔗 </a:t>
            </a:r>
            <a:r>
              <a:rPr lang="it-IT" dirty="0">
                <a:hlinkClick r:id="rId2"/>
              </a:rPr>
              <a:t>SPI_BMP280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678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602375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>
                <a:latin typeface="+mn-lt"/>
                <a:cs typeface="Arial" panose="020B0604020202020204" pitchFamily="34" charset="0"/>
              </a:rPr>
              <a:t>Controlling 8051 using CP2102 via USB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01FCE-1C5C-B245-F0B4-7DD88DC93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  <a:cs typeface="Arial" panose="020B0604020202020204" pitchFamily="34" charset="0"/>
              </a:rPr>
              <a:t>Block Diagram</a:t>
            </a:r>
            <a:endParaRPr lang="en-IN" sz="4000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A2906-808E-563A-5C5B-747D4E63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856" y="2103029"/>
            <a:ext cx="6659088" cy="341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56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08BF8-B16D-760C-D264-72D7A5262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7B45-E713-F018-3EE0-E60F8468E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Circuit Diagram</a:t>
            </a:r>
            <a:endParaRPr lang="en-IN" dirty="0"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376AE4-68FE-D201-2DD2-05D60A0662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6237" y="1417638"/>
            <a:ext cx="8339988" cy="4745514"/>
          </a:xfrm>
        </p:spPr>
      </p:pic>
    </p:spTree>
    <p:extLst>
      <p:ext uri="{BB962C8B-B14F-4D97-AF65-F5344CB8AC3E}">
        <p14:creationId xmlns:p14="http://schemas.microsoft.com/office/powerpoint/2010/main" val="1281913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17862-090D-1468-7EA3-234639829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Implementation </a:t>
            </a:r>
            <a:endParaRPr lang="en-IN" dirty="0">
              <a:latin typeface="+mn-lt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A303110-3ECD-B180-20CC-72D3D8720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822" b="16544"/>
          <a:stretch>
            <a:fillRect/>
          </a:stretch>
        </p:blipFill>
        <p:spPr>
          <a:xfrm rot="258503">
            <a:off x="3195813" y="1033927"/>
            <a:ext cx="5800375" cy="5614130"/>
          </a:xfrm>
        </p:spPr>
      </p:pic>
    </p:spTree>
    <p:extLst>
      <p:ext uri="{BB962C8B-B14F-4D97-AF65-F5344CB8AC3E}">
        <p14:creationId xmlns:p14="http://schemas.microsoft.com/office/powerpoint/2010/main" val="157322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E3275-32D3-C27E-5A8F-BC233B0D0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8D971-45BA-FD25-2D6D-AA1355A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+mn-lt"/>
              </a:rPr>
              <a:t>Video </a:t>
            </a:r>
            <a:endParaRPr lang="en-IN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098A5-BDC5-900F-3EAF-8181D720A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hlinkClick r:id="rId2"/>
              </a:rPr>
              <a:t>https://drive.google.com/file/d/1oPDg7hd8mQyi-jHbifvkB72aJ3sEAxqL/view?usp=drive_link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6285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4A3F0-56FD-AD21-0140-515B50DC6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3C908-606A-E868-ED71-48AA2F09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+mn-lt"/>
              </a:rPr>
              <a:t>SOURCE CODE</a:t>
            </a:r>
            <a:endParaRPr lang="en-IN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DC274-B667-B22D-60BE-2B7117174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🔗 </a:t>
            </a:r>
            <a:r>
              <a:rPr lang="en-IN" dirty="0">
                <a:hlinkClick r:id="rId2"/>
              </a:rPr>
              <a:t>cp2102_8051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3956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D2BF-6020-9137-36F1-E5BACE8C0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Embedded System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34CFA-5BF8-EF62-34FA-A418992B4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 Zynq using VIVADO</a:t>
            </a:r>
          </a:p>
        </p:txBody>
      </p:sp>
    </p:spTree>
    <p:extLst>
      <p:ext uri="{BB962C8B-B14F-4D97-AF65-F5344CB8AC3E}">
        <p14:creationId xmlns:p14="http://schemas.microsoft.com/office/powerpoint/2010/main" val="1891429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E6C4-0133-A7B4-B8FC-B15E336D1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9592"/>
            <a:ext cx="9144000" cy="2387600"/>
          </a:xfrm>
        </p:spPr>
        <p:txBody>
          <a:bodyPr/>
          <a:lstStyle/>
          <a:p>
            <a:r>
              <a:rPr lang="en-US" dirty="0"/>
              <a:t>I2C Protocol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917FD-3A6C-F429-D0FE-1CABDE8F7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Custom I²C Driver on 8051 – Low-Level Implementation for Peripheral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822813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39648-4436-E27F-41EC-965AF2959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320BFB-74A2-DB8E-9121-00038567D699}"/>
              </a:ext>
            </a:extLst>
          </p:cNvPr>
          <p:cNvSpPr/>
          <p:nvPr/>
        </p:nvSpPr>
        <p:spPr>
          <a:xfrm>
            <a:off x="2035277" y="2271252"/>
            <a:ext cx="3077497" cy="42216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                                                 </a:t>
            </a:r>
            <a:r>
              <a:rPr lang="en-IN" sz="2400" dirty="0"/>
              <a:t>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B5608E-FE46-6AE6-4AC0-7807DB78D172}"/>
              </a:ext>
            </a:extLst>
          </p:cNvPr>
          <p:cNvSpPr/>
          <p:nvPr/>
        </p:nvSpPr>
        <p:spPr>
          <a:xfrm>
            <a:off x="3736258" y="2424022"/>
            <a:ext cx="1219200" cy="355675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ARM CORTEX</a:t>
            </a:r>
          </a:p>
          <a:p>
            <a:pPr algn="ctr"/>
            <a:r>
              <a:rPr lang="en-IN" dirty="0"/>
              <a:t>A9 </a:t>
            </a:r>
          </a:p>
          <a:p>
            <a:pPr algn="ctr"/>
            <a:endParaRPr lang="en-IN" dirty="0"/>
          </a:p>
          <a:p>
            <a:pPr algn="ctr"/>
            <a:r>
              <a:rPr lang="en-IN" sz="1400" dirty="0"/>
              <a:t>M_AXI_GPO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01B5E5-F921-8D98-61B3-842C57975CAB}"/>
              </a:ext>
            </a:extLst>
          </p:cNvPr>
          <p:cNvSpPr/>
          <p:nvPr/>
        </p:nvSpPr>
        <p:spPr>
          <a:xfrm>
            <a:off x="2143432" y="4049999"/>
            <a:ext cx="1297858" cy="30480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F0A658-0617-6E0D-B574-8FE6314B8364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441290" y="4202399"/>
            <a:ext cx="294968" cy="107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A06F9C-6F92-EF3C-C1C2-AF331584D497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3441290" y="4202399"/>
            <a:ext cx="2949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E898419-70DF-E245-E125-9269356A9B1C}"/>
              </a:ext>
            </a:extLst>
          </p:cNvPr>
          <p:cNvSpPr/>
          <p:nvPr/>
        </p:nvSpPr>
        <p:spPr>
          <a:xfrm>
            <a:off x="5250426" y="2233072"/>
            <a:ext cx="4071793" cy="422981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PL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53F9127-2E94-FDC2-B808-9BE7DDEA3417}"/>
              </a:ext>
            </a:extLst>
          </p:cNvPr>
          <p:cNvSpPr/>
          <p:nvPr/>
        </p:nvSpPr>
        <p:spPr>
          <a:xfrm>
            <a:off x="5598543" y="3528204"/>
            <a:ext cx="1362974" cy="21652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AXI</a:t>
            </a:r>
          </a:p>
          <a:p>
            <a:pPr algn="ctr"/>
            <a:r>
              <a:rPr lang="en-IN" dirty="0"/>
              <a:t>INTER-</a:t>
            </a:r>
          </a:p>
          <a:p>
            <a:pPr algn="ctr"/>
            <a:r>
              <a:rPr lang="en-IN" dirty="0"/>
              <a:t>CONNECT</a:t>
            </a:r>
          </a:p>
          <a:p>
            <a:pPr algn="ctr"/>
            <a:r>
              <a:rPr lang="en-IN" dirty="0"/>
              <a:t>BLOCK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0C33F2-A221-FF90-5E75-11AAFA917E7C}"/>
              </a:ext>
            </a:extLst>
          </p:cNvPr>
          <p:cNvCxnSpPr>
            <a:cxnSpLocks/>
          </p:cNvCxnSpPr>
          <p:nvPr/>
        </p:nvCxnSpPr>
        <p:spPr>
          <a:xfrm>
            <a:off x="4955458" y="4684139"/>
            <a:ext cx="6665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4661F26-0544-889B-AD5B-6A9D5B3F055D}"/>
              </a:ext>
            </a:extLst>
          </p:cNvPr>
          <p:cNvCxnSpPr>
            <a:cxnSpLocks/>
          </p:cNvCxnSpPr>
          <p:nvPr/>
        </p:nvCxnSpPr>
        <p:spPr>
          <a:xfrm>
            <a:off x="6961517" y="4354799"/>
            <a:ext cx="6665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6423BD5-4A22-DDB5-C47D-8D4F6987C734}"/>
              </a:ext>
            </a:extLst>
          </p:cNvPr>
          <p:cNvCxnSpPr>
            <a:cxnSpLocks/>
          </p:cNvCxnSpPr>
          <p:nvPr/>
        </p:nvCxnSpPr>
        <p:spPr>
          <a:xfrm>
            <a:off x="6961517" y="4802033"/>
            <a:ext cx="6665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323E0A9E-5B90-AD7D-2FBA-78BC5B37CA50}"/>
              </a:ext>
            </a:extLst>
          </p:cNvPr>
          <p:cNvSpPr/>
          <p:nvPr/>
        </p:nvSpPr>
        <p:spPr>
          <a:xfrm>
            <a:off x="7636741" y="4176463"/>
            <a:ext cx="1297858" cy="304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LED_IP</a:t>
            </a:r>
            <a:endParaRPr lang="en-IN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36E89A5-ED1C-2911-5E8F-1E99ABB3D533}"/>
              </a:ext>
            </a:extLst>
          </p:cNvPr>
          <p:cNvSpPr/>
          <p:nvPr/>
        </p:nvSpPr>
        <p:spPr>
          <a:xfrm>
            <a:off x="7628115" y="4684139"/>
            <a:ext cx="1297858" cy="3048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GPIO</a:t>
            </a:r>
          </a:p>
        </p:txBody>
      </p:sp>
      <p:sp>
        <p:nvSpPr>
          <p:cNvPr id="33" name="Arrow: Left-Right 32">
            <a:extLst>
              <a:ext uri="{FF2B5EF4-FFF2-40B4-BE49-F238E27FC236}">
                <a16:creationId xmlns:a16="http://schemas.microsoft.com/office/drawing/2014/main" id="{50A486C7-B308-1F9A-49C6-855C0F27ED9B}"/>
              </a:ext>
            </a:extLst>
          </p:cNvPr>
          <p:cNvSpPr/>
          <p:nvPr/>
        </p:nvSpPr>
        <p:spPr>
          <a:xfrm>
            <a:off x="515566" y="4073169"/>
            <a:ext cx="1588537" cy="408093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RS232</a:t>
            </a:r>
          </a:p>
        </p:txBody>
      </p:sp>
      <p:sp>
        <p:nvSpPr>
          <p:cNvPr id="34" name="Arrow: Left-Right 33">
            <a:extLst>
              <a:ext uri="{FF2B5EF4-FFF2-40B4-BE49-F238E27FC236}">
                <a16:creationId xmlns:a16="http://schemas.microsoft.com/office/drawing/2014/main" id="{A79FA94E-2EEF-4BED-D6F8-2B26516F8B9A}"/>
              </a:ext>
            </a:extLst>
          </p:cNvPr>
          <p:cNvSpPr/>
          <p:nvPr/>
        </p:nvSpPr>
        <p:spPr>
          <a:xfrm>
            <a:off x="8906428" y="4118008"/>
            <a:ext cx="2192832" cy="36979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LED</a:t>
            </a:r>
          </a:p>
        </p:txBody>
      </p:sp>
      <p:sp>
        <p:nvSpPr>
          <p:cNvPr id="35" name="Arrow: Left-Right 34">
            <a:extLst>
              <a:ext uri="{FF2B5EF4-FFF2-40B4-BE49-F238E27FC236}">
                <a16:creationId xmlns:a16="http://schemas.microsoft.com/office/drawing/2014/main" id="{702A1CFF-A428-430E-DC31-626EEF5C5BE1}"/>
              </a:ext>
            </a:extLst>
          </p:cNvPr>
          <p:cNvSpPr/>
          <p:nvPr/>
        </p:nvSpPr>
        <p:spPr>
          <a:xfrm>
            <a:off x="8906428" y="4594485"/>
            <a:ext cx="2124737" cy="40367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DIP_SWITCHES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5D7732-FDB2-B2AE-E3AA-B36A352F6D09}"/>
              </a:ext>
            </a:extLst>
          </p:cNvPr>
          <p:cNvSpPr/>
          <p:nvPr/>
        </p:nvSpPr>
        <p:spPr>
          <a:xfrm>
            <a:off x="7608570" y="5201040"/>
            <a:ext cx="1297858" cy="3048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GPIO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9B3B73A-09B6-71E5-5B72-19B85B3C9431}"/>
              </a:ext>
            </a:extLst>
          </p:cNvPr>
          <p:cNvCxnSpPr>
            <a:cxnSpLocks/>
          </p:cNvCxnSpPr>
          <p:nvPr/>
        </p:nvCxnSpPr>
        <p:spPr>
          <a:xfrm>
            <a:off x="6961517" y="5353440"/>
            <a:ext cx="6665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Arrow: Left-Right 38">
            <a:extLst>
              <a:ext uri="{FF2B5EF4-FFF2-40B4-BE49-F238E27FC236}">
                <a16:creationId xmlns:a16="http://schemas.microsoft.com/office/drawing/2014/main" id="{E61FA135-20BB-AAAA-0EBF-CFF14ECB2AB4}"/>
              </a:ext>
            </a:extLst>
          </p:cNvPr>
          <p:cNvSpPr/>
          <p:nvPr/>
        </p:nvSpPr>
        <p:spPr>
          <a:xfrm>
            <a:off x="8906428" y="5168542"/>
            <a:ext cx="2192832" cy="36979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BUTTONS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2B04D4-C7E5-F69E-7E46-1BA896106C60}"/>
              </a:ext>
            </a:extLst>
          </p:cNvPr>
          <p:cNvSpPr txBox="1"/>
          <p:nvPr/>
        </p:nvSpPr>
        <p:spPr>
          <a:xfrm>
            <a:off x="6900369" y="4077800"/>
            <a:ext cx="879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AXI4-Lite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B3D23C0-465E-BE04-60B0-065BB27EF6D9}"/>
              </a:ext>
            </a:extLst>
          </p:cNvPr>
          <p:cNvSpPr txBox="1"/>
          <p:nvPr/>
        </p:nvSpPr>
        <p:spPr>
          <a:xfrm>
            <a:off x="6900368" y="4554864"/>
            <a:ext cx="879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AXI4-Lite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5BA5F-003E-67A6-06FA-3D8AFB48D79C}"/>
              </a:ext>
            </a:extLst>
          </p:cNvPr>
          <p:cNvSpPr txBox="1"/>
          <p:nvPr/>
        </p:nvSpPr>
        <p:spPr>
          <a:xfrm>
            <a:off x="6900367" y="5104460"/>
            <a:ext cx="879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AXI4-Lite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9D4382-F54A-4B9C-703C-64EE1EC8AE29}"/>
              </a:ext>
            </a:extLst>
          </p:cNvPr>
          <p:cNvSpPr txBox="1"/>
          <p:nvPr/>
        </p:nvSpPr>
        <p:spPr>
          <a:xfrm>
            <a:off x="4884617" y="4443048"/>
            <a:ext cx="879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AXI4-Lite</a:t>
            </a:r>
          </a:p>
        </p:txBody>
      </p:sp>
    </p:spTree>
    <p:extLst>
      <p:ext uri="{BB962C8B-B14F-4D97-AF65-F5344CB8AC3E}">
        <p14:creationId xmlns:p14="http://schemas.microsoft.com/office/powerpoint/2010/main" val="220008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8CA41-3D56-FD86-3FD5-DC2998670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Embedded System Design Flow</a:t>
            </a:r>
            <a:endParaRPr lang="en-IN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6BC5423-53C0-4D38-3C26-985F5A3781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837" y="2096757"/>
            <a:ext cx="10060325" cy="4031667"/>
          </a:xfrm>
        </p:spPr>
      </p:pic>
    </p:spTree>
    <p:extLst>
      <p:ext uri="{BB962C8B-B14F-4D97-AF65-F5344CB8AC3E}">
        <p14:creationId xmlns:p14="http://schemas.microsoft.com/office/powerpoint/2010/main" val="27202995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7177C-F08F-139A-D85E-D4A9627A7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CONFIGURE PS</a:t>
            </a:r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1965A45-DC41-B64C-8A79-A300B3585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57" t="14726" r="19857" b="6055"/>
          <a:stretch/>
        </p:blipFill>
        <p:spPr bwMode="auto">
          <a:xfrm>
            <a:off x="3128133" y="1825625"/>
            <a:ext cx="5935734" cy="43513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86803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D46B6-4CF5-9E59-9A26-801679AD8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VITIS SERIAL TERMINAL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58640C2-0762-022B-82E5-5C9A89585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95" t="23500"/>
          <a:stretch/>
        </p:blipFill>
        <p:spPr bwMode="auto">
          <a:xfrm>
            <a:off x="4563773" y="1825625"/>
            <a:ext cx="3064454" cy="43513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47522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8DB63-D938-4B01-DA95-20B409D21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A2A31-B341-17D2-88D0-3BA5C4A10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+mn-lt"/>
              </a:rPr>
              <a:t>Video </a:t>
            </a:r>
            <a:endParaRPr lang="en-IN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76B8A4-F737-F957-150E-A3DC32F82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hlinkClick r:id="rId2"/>
              </a:rPr>
              <a:t>https://drive.google.com/drive/folders/1Fw1ExKZlWjX4UmAFWkQHIaQUCQIeB23R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1320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4F00A-497B-A4B6-2F4D-13D73C4CD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44D0C-94B4-96EC-1081-93E1F04D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+mn-lt"/>
              </a:rPr>
              <a:t>SOURCE CODE</a:t>
            </a:r>
            <a:endParaRPr lang="en-IN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8F54E-F131-2E44-407E-437F1DF6E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🔗 </a:t>
            </a:r>
            <a:r>
              <a:rPr lang="en-IN" dirty="0">
                <a:hlinkClick r:id="rId2"/>
              </a:rPr>
              <a:t>pc_to_zync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2048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B160E-94D4-5D80-51C2-797CBDDAC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D2421-6F90-2CDC-52A2-9325911D9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https://xilinx.github.io/xup_embedded_system_design_flow/presentations.html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19238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2511D-2B77-0477-D4E4-B961FA3B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981" y="2442765"/>
            <a:ext cx="3108722" cy="1325563"/>
          </a:xfrm>
        </p:spPr>
        <p:txBody>
          <a:bodyPr/>
          <a:lstStyle/>
          <a:p>
            <a:r>
              <a:rPr lang="en-IN" b="1" dirty="0"/>
              <a:t>Thank You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41238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F7E84-6076-5724-76A8-9E5E6441D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24F2F6-C14F-7EE7-E335-089D5ABBEB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72" y="1422853"/>
            <a:ext cx="8363656" cy="4704557"/>
          </a:xfrm>
        </p:spPr>
      </p:pic>
    </p:spTree>
    <p:extLst>
      <p:ext uri="{BB962C8B-B14F-4D97-AF65-F5344CB8AC3E}">
        <p14:creationId xmlns:p14="http://schemas.microsoft.com/office/powerpoint/2010/main" val="3736588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AE89A-55B7-99EB-6CE0-2C43A8276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Pin Configuration and Connection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09D2F-D077-3096-880F-EE594DFE3F69}"/>
              </a:ext>
            </a:extLst>
          </p:cNvPr>
          <p:cNvSpPr txBox="1"/>
          <p:nvPr/>
        </p:nvSpPr>
        <p:spPr>
          <a:xfrm>
            <a:off x="7948385" y="2396133"/>
            <a:ext cx="2354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Serial Data – P0.0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Serial Clock – P0.1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Push Button – P0.7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021054-452D-1A3A-34D7-8E1729C13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719331"/>
            <a:ext cx="4699000" cy="437769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C90E437-7CC6-E305-922A-E0750A671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677" y="3538537"/>
            <a:ext cx="4312235" cy="255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86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CA69-DFE7-E97E-5937-D2453791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4" y="53957"/>
            <a:ext cx="10515600" cy="1325563"/>
          </a:xfrm>
        </p:spPr>
        <p:txBody>
          <a:bodyPr/>
          <a:lstStyle/>
          <a:p>
            <a:r>
              <a:rPr lang="en-US" b="1" dirty="0"/>
              <a:t>Result &amp; Inference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1D5C2-93FA-E055-7632-ED3690BF0E6C}"/>
              </a:ext>
            </a:extLst>
          </p:cNvPr>
          <p:cNvSpPr txBox="1"/>
          <p:nvPr/>
        </p:nvSpPr>
        <p:spPr>
          <a:xfrm>
            <a:off x="1213757" y="1236381"/>
            <a:ext cx="97644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Inference: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Demonstrated low-level I²C protocol handling through GPIO bit-banging on 8051.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Validated EEPROM read/write functionality with ACK/NACK handshaking.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Real-time embedded persistence achieved using non-volatile memory.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Project lays a strong foundation for future SPI and USB driver implementation in industrial systems.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1214B7-B402-7FE5-F19A-54DC47563FE6}"/>
              </a:ext>
            </a:extLst>
          </p:cNvPr>
          <p:cNvSpPr txBox="1"/>
          <p:nvPr/>
        </p:nvSpPr>
        <p:spPr>
          <a:xfrm>
            <a:off x="1314147" y="4392767"/>
            <a:ext cx="923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https://drive.google.com/file/d/19g_A_HL4602ZP7045coCjJd3yxQTnCnr/view?usp=drive_link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854FB8-EE3B-33C4-78A4-9D8D5F0C0464}"/>
              </a:ext>
            </a:extLst>
          </p:cNvPr>
          <p:cNvSpPr txBox="1"/>
          <p:nvPr/>
        </p:nvSpPr>
        <p:spPr>
          <a:xfrm>
            <a:off x="1314147" y="38879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📂 Video Link:</a:t>
            </a:r>
          </a:p>
        </p:txBody>
      </p:sp>
    </p:spTree>
    <p:extLst>
      <p:ext uri="{BB962C8B-B14F-4D97-AF65-F5344CB8AC3E}">
        <p14:creationId xmlns:p14="http://schemas.microsoft.com/office/powerpoint/2010/main" val="2847877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7F8BB-A3C1-0BB6-D7C2-F1BD0C1C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539"/>
            <a:ext cx="10515600" cy="1325563"/>
          </a:xfrm>
        </p:spPr>
        <p:txBody>
          <a:bodyPr/>
          <a:lstStyle/>
          <a:p>
            <a:r>
              <a:rPr lang="en-US" b="1" dirty="0"/>
              <a:t>Applications:</a:t>
            </a:r>
          </a:p>
        </p:txBody>
      </p:sp>
      <p:pic>
        <p:nvPicPr>
          <p:cNvPr id="1026" name="Picture 2" descr="I²C EEPROM TV Remote Diagram">
            <a:extLst>
              <a:ext uri="{FF2B5EF4-FFF2-40B4-BE49-F238E27FC236}">
                <a16:creationId xmlns:a16="http://schemas.microsoft.com/office/drawing/2014/main" id="{77F85CE9-9562-8B42-E81B-93B0BF2F3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694" y="1343703"/>
            <a:ext cx="2555649" cy="255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IM Card Contact Storage System">
            <a:extLst>
              <a:ext uri="{FF2B5EF4-FFF2-40B4-BE49-F238E27FC236}">
                <a16:creationId xmlns:a16="http://schemas.microsoft.com/office/drawing/2014/main" id="{1CE9C721-1EF8-C020-542D-3A81BC089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515" y="1343703"/>
            <a:ext cx="2647940" cy="255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FA4D9C-1671-15E9-4A66-2798FB7AC9FE}"/>
              </a:ext>
            </a:extLst>
          </p:cNvPr>
          <p:cNvSpPr txBox="1"/>
          <p:nvPr/>
        </p:nvSpPr>
        <p:spPr>
          <a:xfrm>
            <a:off x="838200" y="51077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References:</a:t>
            </a:r>
          </a:p>
          <a:p>
            <a:r>
              <a:rPr lang="en-US" dirty="0"/>
              <a:t>🔗 </a:t>
            </a:r>
            <a:r>
              <a:rPr lang="en-US" dirty="0">
                <a:hlinkClick r:id="rId4"/>
              </a:rPr>
              <a:t>I2C-bus specification and user manual</a:t>
            </a:r>
            <a:endParaRPr lang="en-US" dirty="0"/>
          </a:p>
          <a:p>
            <a:r>
              <a:rPr lang="en-US" dirty="0"/>
              <a:t>🔗 </a:t>
            </a:r>
            <a:r>
              <a:rPr lang="en-US" dirty="0">
                <a:hlinkClick r:id="rId5"/>
              </a:rPr>
              <a:t>I2C EEPROM AT24C04 Datasheet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378265-644F-C14B-51C6-741776B7DE11}"/>
              </a:ext>
            </a:extLst>
          </p:cNvPr>
          <p:cNvSpPr txBox="1"/>
          <p:nvPr/>
        </p:nvSpPr>
        <p:spPr>
          <a:xfrm>
            <a:off x="838200" y="4312552"/>
            <a:ext cx="11070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📂 Source Code Repository:</a:t>
            </a:r>
          </a:p>
          <a:p>
            <a:r>
              <a:rPr lang="en-US" dirty="0"/>
              <a:t>🔗 </a:t>
            </a:r>
            <a:r>
              <a:rPr lang="en-US" dirty="0">
                <a:hlinkClick r:id="rId6"/>
              </a:rPr>
              <a:t>i2c-eeprom-8051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06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FE8A6-747C-65A4-0D2A-428B26F4F3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SPI PROTOCOL IMPLEMENTATION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1572EA-0D79-B3CE-D023-680341B856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Objective: To display the temperature data from BMP280 sensor using 8051 through SPI protocol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7680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838DC-8F1F-2AD4-CB22-D69D59D3D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A5497F-3946-8118-9311-0EF0C5A9B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36" t="25500" r="29984" b="27008"/>
          <a:stretch>
            <a:fillRect/>
          </a:stretch>
        </p:blipFill>
        <p:spPr>
          <a:xfrm>
            <a:off x="2756915" y="1608392"/>
            <a:ext cx="6678169" cy="4518764"/>
          </a:xfrm>
        </p:spPr>
      </p:pic>
    </p:spTree>
    <p:extLst>
      <p:ext uri="{BB962C8B-B14F-4D97-AF65-F5344CB8AC3E}">
        <p14:creationId xmlns:p14="http://schemas.microsoft.com/office/powerpoint/2010/main" val="27211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5C97B-3034-0DF4-DF9F-42A3C1460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541"/>
            <a:ext cx="10515600" cy="1325563"/>
          </a:xfrm>
        </p:spPr>
        <p:txBody>
          <a:bodyPr/>
          <a:lstStyle/>
          <a:p>
            <a:r>
              <a:rPr lang="en-US" dirty="0"/>
              <a:t>CIRCUIT DIAGRAM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45877E-6514-83D3-8976-019236E982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4" t="5956" r="14027" b="6624"/>
          <a:stretch>
            <a:fillRect/>
          </a:stretch>
        </p:blipFill>
        <p:spPr>
          <a:xfrm>
            <a:off x="2715768" y="1192152"/>
            <a:ext cx="7717536" cy="5333050"/>
          </a:xfrm>
        </p:spPr>
      </p:pic>
    </p:spTree>
    <p:extLst>
      <p:ext uri="{BB962C8B-B14F-4D97-AF65-F5344CB8AC3E}">
        <p14:creationId xmlns:p14="http://schemas.microsoft.com/office/powerpoint/2010/main" val="2316400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316</Words>
  <Application>Microsoft Office PowerPoint</Application>
  <PresentationFormat>Widescreen</PresentationFormat>
  <Paragraphs>99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I2C Protocol Implementation</vt:lpstr>
      <vt:lpstr>CIRCUIT DIAGRAM</vt:lpstr>
      <vt:lpstr>Pin Configuration and Connection</vt:lpstr>
      <vt:lpstr>Result &amp; Inference</vt:lpstr>
      <vt:lpstr>Applications:</vt:lpstr>
      <vt:lpstr>SPI PROTOCOL IMPLEMENTATION</vt:lpstr>
      <vt:lpstr>BLOCK DIAGRAM</vt:lpstr>
      <vt:lpstr>CIRCUIT DIAGRAM</vt:lpstr>
      <vt:lpstr>BOARD</vt:lpstr>
      <vt:lpstr>VIDEO</vt:lpstr>
      <vt:lpstr>SOURCE CODE</vt:lpstr>
      <vt:lpstr>Controlling 8051 using CP2102 via USB</vt:lpstr>
      <vt:lpstr>Block Diagram</vt:lpstr>
      <vt:lpstr>Circuit Diagram</vt:lpstr>
      <vt:lpstr>Implementation </vt:lpstr>
      <vt:lpstr>Video </vt:lpstr>
      <vt:lpstr>SOURCE CODE</vt:lpstr>
      <vt:lpstr>Embedded System Design</vt:lpstr>
      <vt:lpstr>BLOCK DIAGRAM</vt:lpstr>
      <vt:lpstr>Embedded System Design Flow</vt:lpstr>
      <vt:lpstr>CONFIGURE PS</vt:lpstr>
      <vt:lpstr>VITIS SERIAL TERMINAL</vt:lpstr>
      <vt:lpstr>Video </vt:lpstr>
      <vt:lpstr>SOURCE CODE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Darshana Ravi</dc:creator>
  <cp:lastModifiedBy>AKSHAY MUTHU SHANKAR G</cp:lastModifiedBy>
  <cp:revision>6</cp:revision>
  <dcterms:created xsi:type="dcterms:W3CDTF">2025-07-09T02:56:58Z</dcterms:created>
  <dcterms:modified xsi:type="dcterms:W3CDTF">2025-07-10T10:55:39Z</dcterms:modified>
</cp:coreProperties>
</file>

<file path=docProps/thumbnail.jpeg>
</file>